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87" r:id="rId5"/>
    <p:sldId id="259" r:id="rId6"/>
    <p:sldId id="261" r:id="rId7"/>
    <p:sldId id="260" r:id="rId8"/>
    <p:sldId id="262" r:id="rId9"/>
    <p:sldId id="263" r:id="rId10"/>
    <p:sldId id="264" r:id="rId11"/>
    <p:sldId id="276" r:id="rId12"/>
    <p:sldId id="265" r:id="rId13"/>
    <p:sldId id="271" r:id="rId14"/>
    <p:sldId id="273" r:id="rId15"/>
    <p:sldId id="274" r:id="rId16"/>
    <p:sldId id="275" r:id="rId17"/>
    <p:sldId id="267" r:id="rId18"/>
    <p:sldId id="268" r:id="rId19"/>
    <p:sldId id="270" r:id="rId20"/>
    <p:sldId id="269" r:id="rId21"/>
    <p:sldId id="277" r:id="rId22"/>
    <p:sldId id="278" r:id="rId23"/>
    <p:sldId id="279" r:id="rId24"/>
    <p:sldId id="280" r:id="rId25"/>
    <p:sldId id="281" r:id="rId26"/>
    <p:sldId id="284" r:id="rId27"/>
    <p:sldId id="282" r:id="rId28"/>
    <p:sldId id="283" r:id="rId29"/>
    <p:sldId id="285" r:id="rId30"/>
    <p:sldId id="286" r:id="rId31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509A61E-73F9-4FE3-9ABC-142A9814D4B1}" type="datetimeFigureOut">
              <a:rPr lang="zh-TW" altLang="en-US" smtClean="0"/>
              <a:t>2013/6/3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88F746F-9800-4B54-B170-F80A87E2E77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ir.hit.edu.cn/demo/ltp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Author :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Zhen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Hai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,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Kuiyu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Chang,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Gao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Cong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Source </a:t>
            </a: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: 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CIKM’12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Speaker </a:t>
            </a: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:</a:t>
            </a:r>
            <a:r>
              <a:rPr lang="en-US" altLang="zh-TW" dirty="0"/>
              <a:t> 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Wei Chang</a:t>
            </a:r>
            <a:endParaRPr lang="en-US" altLang="zh-TW" dirty="0">
              <a:solidFill>
                <a:schemeClr val="tx1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Advisor : 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Prof.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Jia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-Ling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Koh</a:t>
            </a:r>
            <a:endParaRPr lang="en-US" altLang="zh-TW" dirty="0">
              <a:solidFill>
                <a:schemeClr val="tx1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r>
              <a:rPr lang="en-US" altLang="zh-TW" dirty="0"/>
              <a:t>One Seed to Find Them All:</a:t>
            </a:r>
            <a:br>
              <a:rPr lang="en-US" altLang="zh-TW" dirty="0"/>
            </a:br>
            <a:r>
              <a:rPr lang="en-US" altLang="zh-TW" dirty="0"/>
              <a:t>Mining Opinion Features via Association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20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457200" indent="-457200"/>
            <a:r>
              <a:rPr lang="en-US" altLang="zh-TW" sz="3200" cap="none" dirty="0" smtClean="0"/>
              <a:t>Find Candidate Features And Opinions</a:t>
            </a:r>
            <a:endParaRPr lang="en-US" altLang="zh-TW" sz="3200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0635" y="4293096"/>
            <a:ext cx="7920880" cy="144016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CF(Candidate Features) : nouns, noun phrase with subject-verb, verb-object, preposition-object</a:t>
            </a:r>
          </a:p>
          <a:p>
            <a:r>
              <a:rPr lang="en-US" altLang="zh-TW" sz="2400" dirty="0" smtClean="0"/>
              <a:t>CO(Candidate Opinion) : adjectives and verbs</a:t>
            </a:r>
            <a:endParaRPr lang="zh-TW" altLang="en-US" sz="2400" dirty="0"/>
          </a:p>
        </p:txBody>
      </p:sp>
      <p:pic>
        <p:nvPicPr>
          <p:cNvPr id="3074" name="Picture 2" descr="C:\Users\willy\Desktop\revie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021523" cy="271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illy\Desktop\candid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31018"/>
            <a:ext cx="3298436" cy="163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4644008" y="1964416"/>
            <a:ext cx="72008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804248" y="2882355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(manually)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Bootstrapping Algorithm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F</a:t>
            </a:r>
            <a:r>
              <a:rPr lang="en-US" altLang="zh-TW" sz="2400" dirty="0" smtClean="0"/>
              <a:t>ind candidate features and opinions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b="1" dirty="0" smtClean="0">
                <a:solidFill>
                  <a:srgbClr val="FFC000"/>
                </a:solidFill>
              </a:rPr>
              <a:t>Generate association model</a:t>
            </a:r>
            <a:endParaRPr lang="en-US" altLang="zh-TW" sz="2400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altLang="zh-TW" sz="2400" b="1" dirty="0" smtClean="0">
                <a:solidFill>
                  <a:srgbClr val="FFC000"/>
                </a:solidFill>
              </a:rPr>
              <a:t>Latent Semantic Analysis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zh-TW" sz="2400" dirty="0" smtClean="0"/>
              <a:t>Likelihood </a:t>
            </a:r>
            <a:r>
              <a:rPr lang="en-US" altLang="zh-TW" sz="2400" dirty="0" smtClean="0"/>
              <a:t>Ratio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Bootstrap </a:t>
            </a:r>
            <a:r>
              <a:rPr lang="en-US" altLang="zh-TW" sz="2400" dirty="0" smtClean="0"/>
              <a:t>algorithm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06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marL="457200" indent="-457200"/>
            <a:r>
              <a:rPr lang="en-US" altLang="zh-TW" sz="3200" cap="none" dirty="0" smtClean="0"/>
              <a:t>Generate Association Model</a:t>
            </a:r>
            <a:endParaRPr lang="en-US" altLang="zh-TW" sz="3200" cap="none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835600" cy="3312368"/>
          </a:xfrm>
        </p:spPr>
      </p:pic>
    </p:spTree>
    <p:extLst>
      <p:ext uri="{BB962C8B-B14F-4D97-AF65-F5344CB8AC3E}">
        <p14:creationId xmlns:p14="http://schemas.microsoft.com/office/powerpoint/2010/main" val="252796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Latent Semantic Analysis (1)</a:t>
            </a:r>
            <a:endParaRPr lang="zh-TW" altLang="en-US" cap="none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C:\Users\willy\Desktop\ls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8327"/>
            <a:ext cx="6992766" cy="29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5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Latent Semantic Analysis </a:t>
            </a:r>
            <a:r>
              <a:rPr lang="en-US" altLang="zh-TW" cap="none" dirty="0" smtClean="0"/>
              <a:t>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 descr="C:\Users\willy\Desktop\ls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5970588" cy="37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724128" y="5229200"/>
            <a:ext cx="86409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29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Latent Semantic Analysis </a:t>
            </a:r>
            <a:r>
              <a:rPr lang="en-US" altLang="zh-TW" cap="none" dirty="0" smtClean="0"/>
              <a:t>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 descr="C:\Users\willy\Desktop\ls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231914" cy="62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willy\Desktop\ls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8" y="2550672"/>
            <a:ext cx="2376264" cy="6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willy\Desktop\lsa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8" y="3645024"/>
            <a:ext cx="7595443" cy="6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willy\Desktop\lsa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8" y="4287192"/>
            <a:ext cx="3677711" cy="3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7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Bootstrapping Algorithm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F</a:t>
            </a:r>
            <a:r>
              <a:rPr lang="en-US" altLang="zh-TW" sz="2400" dirty="0" smtClean="0"/>
              <a:t>ind candidate features and opinions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b="1" dirty="0" smtClean="0">
                <a:solidFill>
                  <a:srgbClr val="FFC000"/>
                </a:solidFill>
              </a:rPr>
              <a:t>Generate association model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zh-TW" sz="2400" dirty="0" smtClean="0"/>
              <a:t>Latent Semantic Analysis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zh-TW" sz="2400" b="1" dirty="0" smtClean="0">
                <a:solidFill>
                  <a:srgbClr val="FFC000"/>
                </a:solidFill>
              </a:rPr>
              <a:t>Likelihood 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Ratio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Bootstrap </a:t>
            </a:r>
            <a:r>
              <a:rPr lang="en-US" altLang="zh-TW" sz="2400" dirty="0" smtClean="0"/>
              <a:t>algorithm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58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Likelihood Ratio Tests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C:\Users\willy\Desktop\lr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" y="2984524"/>
            <a:ext cx="52197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illy\Desktop\lr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" y="1628799"/>
            <a:ext cx="5273675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illy\Desktop\word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" y="5002213"/>
            <a:ext cx="4716463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illy\Desktop\wor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14951"/>
            <a:ext cx="342900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Binomial Distribution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C:\Users\willy\Desktop\lrt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27195"/>
            <a:ext cx="4536503" cy="9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willy\Desktop\lrt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8" y="2852936"/>
            <a:ext cx="535170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Likelihood Ration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C:\Users\willy\Desktop\lr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5774"/>
            <a:ext cx="387191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illy\Desktop\lrt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0" y="2819400"/>
            <a:ext cx="1409700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8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US" altLang="zh-TW" sz="3200" dirty="0" smtClean="0"/>
              <a:t>Approach</a:t>
            </a:r>
          </a:p>
          <a:p>
            <a:r>
              <a:rPr lang="en-US" altLang="zh-TW" sz="3200" dirty="0" smtClean="0"/>
              <a:t>Experiments</a:t>
            </a:r>
          </a:p>
          <a:p>
            <a:r>
              <a:rPr lang="en-US" altLang="zh-TW" sz="3200" dirty="0" smtClean="0"/>
              <a:t>Conclusion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546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4800" cy="508918"/>
          </a:xfrm>
        </p:spPr>
        <p:txBody>
          <a:bodyPr/>
          <a:lstStyle/>
          <a:p>
            <a:r>
              <a:rPr lang="en-US" altLang="zh-TW" cap="none" dirty="0" smtClean="0"/>
              <a:t>The Comparison Of Two Binomial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1" name="Picture 3" descr="C:\Users\willy\Desktop\lr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8578"/>
            <a:ext cx="6896101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willy\Desktop\lrt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016876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52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Bootstrapping Algorithm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400" b="1" dirty="0"/>
              <a:t>F</a:t>
            </a:r>
            <a:r>
              <a:rPr lang="en-US" altLang="zh-TW" sz="2400" b="1" dirty="0" smtClean="0"/>
              <a:t>ind candidate features and opinions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Generate association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b="1" dirty="0" smtClean="0">
                <a:solidFill>
                  <a:srgbClr val="FFC000"/>
                </a:solidFill>
              </a:rPr>
              <a:t>Bootstrapping algorithm</a:t>
            </a:r>
            <a:endParaRPr lang="zh-TW" alt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en-US" altLang="zh-TW" cap="none" dirty="0" smtClean="0"/>
              <a:t>We Already Have</a:t>
            </a:r>
            <a:endParaRPr lang="zh-TW" altLang="en-US" cap="none" dirty="0"/>
          </a:p>
        </p:txBody>
      </p:sp>
      <p:pic>
        <p:nvPicPr>
          <p:cNvPr id="4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5966977" cy="2522439"/>
          </a:xfrm>
        </p:spPr>
      </p:pic>
      <p:pic>
        <p:nvPicPr>
          <p:cNvPr id="5" name="Picture 3" descr="C:\Users\willy\Desktop\candid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298436" cy="163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12" y="2558168"/>
            <a:ext cx="1234547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490066"/>
          </a:xfrm>
        </p:spPr>
        <p:txBody>
          <a:bodyPr/>
          <a:lstStyle/>
          <a:p>
            <a:r>
              <a:rPr lang="en-US" altLang="zh-TW" cap="none" dirty="0" smtClean="0"/>
              <a:t>Algorithm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480628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829678" y="1909024"/>
            <a:ext cx="937118" cy="5148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screen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145139" y="1367019"/>
            <a:ext cx="30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217956" y="1353624"/>
            <a:ext cx="306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940152" y="1354511"/>
            <a:ext cx="51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CF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994512" y="1367019"/>
            <a:ext cx="55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203848" y="1215124"/>
            <a:ext cx="99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Identified feature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572000" y="1197796"/>
            <a:ext cx="100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Identified opinion</a:t>
            </a:r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5740017" y="2564904"/>
            <a:ext cx="937118" cy="5148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student</a:t>
            </a:r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5728681" y="1909024"/>
            <a:ext cx="937118" cy="5148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price</a:t>
            </a:r>
            <a:endParaRPr lang="zh-TW" altLang="en-US" dirty="0"/>
          </a:p>
        </p:txBody>
      </p:sp>
      <p:sp>
        <p:nvSpPr>
          <p:cNvPr id="24" name="圓角矩形 23"/>
          <p:cNvSpPr/>
          <p:nvPr/>
        </p:nvSpPr>
        <p:spPr>
          <a:xfrm>
            <a:off x="6844952" y="3212976"/>
            <a:ext cx="937118" cy="5148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buy</a:t>
            </a:r>
            <a:endParaRPr lang="zh-TW" altLang="en-US" dirty="0"/>
          </a:p>
        </p:txBody>
      </p:sp>
      <p:sp>
        <p:nvSpPr>
          <p:cNvPr id="25" name="圓角矩形 24"/>
          <p:cNvSpPr/>
          <p:nvPr/>
        </p:nvSpPr>
        <p:spPr>
          <a:xfrm>
            <a:off x="6857527" y="3861048"/>
            <a:ext cx="1154879" cy="5148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beautiful</a:t>
            </a:r>
            <a:endParaRPr lang="zh-TW" altLang="en-US" dirty="0"/>
          </a:p>
        </p:txBody>
      </p:sp>
      <p:sp>
        <p:nvSpPr>
          <p:cNvPr id="26" name="圓角矩形 25"/>
          <p:cNvSpPr/>
          <p:nvPr/>
        </p:nvSpPr>
        <p:spPr>
          <a:xfrm>
            <a:off x="6844952" y="2564904"/>
            <a:ext cx="1241918" cy="5148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expensive</a:t>
            </a:r>
            <a:endParaRPr lang="zh-TW" altLang="en-US" dirty="0"/>
          </a:p>
        </p:txBody>
      </p:sp>
      <p:sp>
        <p:nvSpPr>
          <p:cNvPr id="27" name="圓角矩形 26"/>
          <p:cNvSpPr/>
          <p:nvPr/>
        </p:nvSpPr>
        <p:spPr>
          <a:xfrm>
            <a:off x="6857527" y="1876789"/>
            <a:ext cx="937118" cy="5148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big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102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-0.27222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254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658 -0.1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22 -0.00486 L -0.54011 0.08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 -1.11111E-6 L -0.5375 -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8 -0.1949 L -0.5493 -0.1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26927 -0.100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27 -0.10046 L -0.55277 0.088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4800" cy="634082"/>
          </a:xfrm>
        </p:spPr>
        <p:txBody>
          <a:bodyPr/>
          <a:lstStyle/>
          <a:p>
            <a:r>
              <a:rPr lang="en-US" altLang="zh-TW" cap="none" dirty="0" smtClean="0"/>
              <a:t>Algorithm</a:t>
            </a:r>
            <a:endParaRPr lang="zh-TW" altLang="en-US" cap="none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3960440" cy="6318702"/>
          </a:xfrm>
        </p:spPr>
      </p:pic>
    </p:spTree>
    <p:extLst>
      <p:ext uri="{BB962C8B-B14F-4D97-AF65-F5344CB8AC3E}">
        <p14:creationId xmlns:p14="http://schemas.microsoft.com/office/powerpoint/2010/main" val="13144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Introduction</a:t>
            </a:r>
          </a:p>
          <a:p>
            <a:r>
              <a:rPr lang="en-US" altLang="zh-TW" sz="3200" dirty="0" smtClean="0"/>
              <a:t>Approach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</a:rPr>
              <a:t>Experiments</a:t>
            </a:r>
          </a:p>
          <a:p>
            <a:r>
              <a:rPr lang="en-US" altLang="zh-TW" sz="3200" dirty="0" smtClean="0"/>
              <a:t>Conclusion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649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Dataset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Hotel </a:t>
            </a:r>
            <a:r>
              <a:rPr lang="en-US" altLang="zh-TW" sz="2400" dirty="0"/>
              <a:t>: www.lvping.com/hotels</a:t>
            </a:r>
            <a:endParaRPr lang="en-US" altLang="zh-TW" sz="2400" dirty="0" smtClean="0"/>
          </a:p>
          <a:p>
            <a:r>
              <a:rPr lang="en-US" altLang="zh-TW" sz="2400" dirty="0"/>
              <a:t>Cellphone : </a:t>
            </a:r>
            <a:r>
              <a:rPr lang="en-US" altLang="zh-TW" sz="2400" dirty="0" smtClean="0"/>
              <a:t>product.tech.163.com</a:t>
            </a:r>
          </a:p>
          <a:p>
            <a:r>
              <a:rPr lang="en-US" altLang="zh-TW" sz="2400" dirty="0" smtClean="0"/>
              <a:t>Tool : </a:t>
            </a:r>
            <a:r>
              <a:rPr lang="en-US" altLang="zh-TW" sz="2400" dirty="0">
                <a:hlinkClick r:id="rId2"/>
              </a:rPr>
              <a:t>http://ir.hit.edu.cn/demo/ltp/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6878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r>
              <a:rPr lang="en-US" altLang="zh-TW" cap="none" dirty="0" smtClean="0"/>
              <a:t>High F-measure</a:t>
            </a:r>
            <a:endParaRPr lang="zh-TW" altLang="en-US" cap="none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pakx\Desktop\ex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16" y="1074029"/>
            <a:ext cx="4033747" cy="16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kx\Desktop\ex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3" y="2780928"/>
            <a:ext cx="42188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kx\Desktop\ex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9996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kx\Desktop\ex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200" y="1074029"/>
            <a:ext cx="4023295" cy="15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0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One </a:t>
            </a:r>
            <a:r>
              <a:rPr lang="en-US" altLang="zh-TW" cap="none" dirty="0" smtClean="0"/>
              <a:t>Seed is Enough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 descr="C:\Users\pakx\Desktop\ex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14084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kx\Desktop\ex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05" y="2204864"/>
            <a:ext cx="4043665" cy="31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33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Introduction</a:t>
            </a:r>
          </a:p>
          <a:p>
            <a:r>
              <a:rPr lang="en-US" altLang="zh-TW" sz="3200" dirty="0" smtClean="0"/>
              <a:t>Approach</a:t>
            </a:r>
          </a:p>
          <a:p>
            <a:r>
              <a:rPr lang="en-US" altLang="zh-TW" sz="3200" dirty="0" smtClean="0"/>
              <a:t>Experiments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</a:rPr>
              <a:t>Conclusion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err="1" smtClean="0"/>
              <a:t>Opioion</a:t>
            </a:r>
            <a:endParaRPr lang="zh-TW" altLang="en-US" cap="none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58682"/>
            <a:ext cx="1152127" cy="1629888"/>
          </a:xfrm>
        </p:spPr>
      </p:pic>
      <p:pic>
        <p:nvPicPr>
          <p:cNvPr id="1027" name="Picture 3" descr="C:\Users\willy\Desktop\google_play_sto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24174"/>
            <a:ext cx="1728192" cy="11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illy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71299"/>
            <a:ext cx="16764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向右箭號 5"/>
          <p:cNvSpPr/>
          <p:nvPr/>
        </p:nvSpPr>
        <p:spPr>
          <a:xfrm>
            <a:off x="2195026" y="1671299"/>
            <a:ext cx="936104" cy="5040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9000"/>
            <a:ext cx="4130398" cy="2903472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4139952" y="2780928"/>
            <a:ext cx="360040" cy="50405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8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Conclusion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Proposed an effective approach for opinion feature extraction</a:t>
            </a:r>
          </a:p>
          <a:p>
            <a:r>
              <a:rPr lang="en-US" altLang="zh-TW" sz="2400" dirty="0" smtClean="0"/>
              <a:t>Achieve good performance at one seed word</a:t>
            </a:r>
          </a:p>
          <a:p>
            <a:r>
              <a:rPr lang="en-US" altLang="zh-TW" sz="2400" dirty="0" smtClean="0"/>
              <a:t>Disadvantage : </a:t>
            </a:r>
          </a:p>
          <a:p>
            <a:pPr lvl="1"/>
            <a:r>
              <a:rPr lang="en-US" altLang="zh-TW" sz="2400" dirty="0" smtClean="0"/>
              <a:t>Infrequent features</a:t>
            </a:r>
          </a:p>
          <a:p>
            <a:pPr lvl="1"/>
            <a:r>
              <a:rPr lang="en-US" altLang="zh-TW" sz="2400" dirty="0" smtClean="0"/>
              <a:t>Non-noun features</a:t>
            </a:r>
          </a:p>
          <a:p>
            <a:pPr lvl="1"/>
            <a:r>
              <a:rPr lang="en-US" altLang="zh-TW" sz="2400" dirty="0" smtClean="0"/>
              <a:t>Errors in POS tagging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311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924800" cy="1143000"/>
          </a:xfrm>
        </p:spPr>
        <p:txBody>
          <a:bodyPr/>
          <a:lstStyle/>
          <a:p>
            <a:r>
              <a:rPr lang="en-US" altLang="zh-TW" cap="none" dirty="0" smtClean="0"/>
              <a:t>Can computers understanding opinions ?</a:t>
            </a:r>
            <a:endParaRPr lang="zh-TW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20405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Explicit And Implicit Feature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altLang="zh-TW" sz="2400" dirty="0"/>
          </a:p>
          <a:p>
            <a:r>
              <a:rPr lang="en-US" altLang="zh-TW" sz="2400" dirty="0"/>
              <a:t>“The exterior is very beautiful, also </a:t>
            </a:r>
            <a:r>
              <a:rPr lang="en-US" altLang="zh-TW" sz="2400"/>
              <a:t>not </a:t>
            </a:r>
            <a:r>
              <a:rPr lang="en-US" altLang="zh-TW" sz="2400" smtClean="0"/>
              <a:t>expensive</a:t>
            </a:r>
            <a:r>
              <a:rPr lang="en-US" altLang="zh-TW" sz="2400" dirty="0"/>
              <a:t>, though the battery is not durable, I still </a:t>
            </a:r>
            <a:r>
              <a:rPr lang="en-US" altLang="zh-TW" sz="2400" dirty="0" smtClean="0"/>
              <a:t>unequivocally </a:t>
            </a:r>
            <a:r>
              <a:rPr lang="en-US" altLang="zh-TW" sz="2400" dirty="0"/>
              <a:t>recommend this cellphone</a:t>
            </a:r>
            <a:r>
              <a:rPr lang="en-US" altLang="zh-TW" sz="2400" dirty="0" smtClean="0"/>
              <a:t>!”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Explicit</a:t>
            </a:r>
          </a:p>
          <a:p>
            <a:pPr lvl="1"/>
            <a:r>
              <a:rPr lang="en-US" altLang="zh-TW" sz="2400" dirty="0" smtClean="0"/>
              <a:t>exterior, battery, cellphone</a:t>
            </a:r>
          </a:p>
          <a:p>
            <a:r>
              <a:rPr lang="en-US" altLang="zh-TW" sz="2400" dirty="0" smtClean="0"/>
              <a:t>Implicit</a:t>
            </a:r>
          </a:p>
          <a:p>
            <a:pPr lvl="1"/>
            <a:r>
              <a:rPr lang="en-US" altLang="zh-TW" sz="2400" dirty="0" smtClean="0"/>
              <a:t>price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94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Previous Work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924800" cy="4114800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Supervised learning</a:t>
            </a:r>
          </a:p>
          <a:p>
            <a:pPr lvl="1"/>
            <a:r>
              <a:rPr lang="en-US" altLang="zh-TW" sz="2400" dirty="0" smtClean="0"/>
              <a:t>Need a lot of training data</a:t>
            </a:r>
          </a:p>
          <a:p>
            <a:pPr lvl="1"/>
            <a:r>
              <a:rPr lang="en-US" altLang="zh-TW" sz="2400" dirty="0" smtClean="0"/>
              <a:t>Domain dependency</a:t>
            </a:r>
          </a:p>
          <a:p>
            <a:r>
              <a:rPr lang="en-US" altLang="zh-TW" sz="2400" dirty="0" smtClean="0"/>
              <a:t>Unsupervised learning</a:t>
            </a:r>
          </a:p>
          <a:p>
            <a:pPr lvl="1"/>
            <a:r>
              <a:rPr lang="en-US" altLang="zh-TW" sz="2400" dirty="0" smtClean="0"/>
              <a:t>NLP syntactic parsing</a:t>
            </a:r>
          </a:p>
          <a:p>
            <a:pPr lvl="1"/>
            <a:r>
              <a:rPr lang="en-US" altLang="zh-TW" sz="2400" dirty="0" smtClean="0"/>
              <a:t>Informal writing</a:t>
            </a:r>
          </a:p>
          <a:p>
            <a:pPr lvl="1"/>
            <a:endParaRPr lang="zh-TW" altLang="en-US" sz="2400" dirty="0"/>
          </a:p>
        </p:txBody>
      </p:sp>
      <p:pic>
        <p:nvPicPr>
          <p:cNvPr id="2050" name="Picture 2" descr="C:\Users\willy\Desktop\review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54" y="2780928"/>
            <a:ext cx="44710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Goal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Proposed a framework to identify opinion features.</a:t>
            </a:r>
          </a:p>
          <a:p>
            <a:r>
              <a:rPr lang="en-US" altLang="zh-TW" sz="2400" dirty="0" smtClean="0"/>
              <a:t>Advantages : </a:t>
            </a:r>
          </a:p>
          <a:p>
            <a:pPr lvl="1"/>
            <a:r>
              <a:rPr lang="en-US" altLang="zh-TW" sz="2400" dirty="0" smtClean="0"/>
              <a:t>More robust (compared to syntactic parsing)</a:t>
            </a:r>
          </a:p>
          <a:p>
            <a:pPr lvl="1"/>
            <a:r>
              <a:rPr lang="en-US" altLang="zh-TW" sz="2400" dirty="0" smtClean="0"/>
              <a:t>Good performance with only on word in the seed set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5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Introduction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</a:rPr>
              <a:t>Approach</a:t>
            </a:r>
          </a:p>
          <a:p>
            <a:r>
              <a:rPr lang="en-US" altLang="zh-TW" sz="3200" dirty="0" smtClean="0"/>
              <a:t>Experiments</a:t>
            </a:r>
          </a:p>
          <a:p>
            <a:r>
              <a:rPr lang="en-US" altLang="zh-TW" sz="3200" dirty="0" smtClean="0"/>
              <a:t>Conclusion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618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Bootstrapping Algorithm</a:t>
            </a:r>
            <a:endParaRPr lang="zh-TW" altLang="en-US" cap="none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400" b="1" dirty="0">
                <a:solidFill>
                  <a:srgbClr val="FFC000"/>
                </a:solidFill>
              </a:rPr>
              <a:t>F</a:t>
            </a:r>
            <a:r>
              <a:rPr lang="en-US" altLang="zh-TW" sz="2400" b="1" dirty="0" smtClean="0">
                <a:solidFill>
                  <a:srgbClr val="FFC000"/>
                </a:solidFill>
              </a:rPr>
              <a:t>ind candidate features and opinions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Generate association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/>
              <a:t>Bootstrap algorithm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68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976</TotalTime>
  <Words>328</Words>
  <Application>Microsoft Office PowerPoint</Application>
  <PresentationFormat>如螢幕大小 (4:3)</PresentationFormat>
  <Paragraphs>107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地平線</vt:lpstr>
      <vt:lpstr>One Seed to Find Them All: Mining Opinion Features via Association</vt:lpstr>
      <vt:lpstr>Outline</vt:lpstr>
      <vt:lpstr>Opioion</vt:lpstr>
      <vt:lpstr>Can computers understanding opinions ?</vt:lpstr>
      <vt:lpstr>Explicit And Implicit Feature</vt:lpstr>
      <vt:lpstr>Previous Work</vt:lpstr>
      <vt:lpstr>Goal</vt:lpstr>
      <vt:lpstr>Outline</vt:lpstr>
      <vt:lpstr>Bootstrapping Algorithm</vt:lpstr>
      <vt:lpstr>Find Candidate Features And Opinions</vt:lpstr>
      <vt:lpstr>Bootstrapping Algorithm</vt:lpstr>
      <vt:lpstr>Generate Association Model</vt:lpstr>
      <vt:lpstr>Latent Semantic Analysis (1)</vt:lpstr>
      <vt:lpstr>Latent Semantic Analysis (2)</vt:lpstr>
      <vt:lpstr>Latent Semantic Analysis (3)</vt:lpstr>
      <vt:lpstr>Bootstrapping Algorithm</vt:lpstr>
      <vt:lpstr>Likelihood Ratio Tests</vt:lpstr>
      <vt:lpstr>Binomial Distribution</vt:lpstr>
      <vt:lpstr>Likelihood Ration</vt:lpstr>
      <vt:lpstr>The Comparison Of Two Binomial</vt:lpstr>
      <vt:lpstr>Bootstrapping Algorithm</vt:lpstr>
      <vt:lpstr>We Already Have</vt:lpstr>
      <vt:lpstr>Algorithm</vt:lpstr>
      <vt:lpstr>Algorithm</vt:lpstr>
      <vt:lpstr>Outline</vt:lpstr>
      <vt:lpstr>Dataset</vt:lpstr>
      <vt:lpstr>High F-measure</vt:lpstr>
      <vt:lpstr>One Seed is Enough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Seed to Find Them All: Mining Opinion Features via Association</dc:title>
  <dc:creator>willy</dc:creator>
  <cp:lastModifiedBy>willy</cp:lastModifiedBy>
  <cp:revision>46</cp:revision>
  <cp:lastPrinted>2013-06-03T01:34:58Z</cp:lastPrinted>
  <dcterms:created xsi:type="dcterms:W3CDTF">2013-05-31T12:55:18Z</dcterms:created>
  <dcterms:modified xsi:type="dcterms:W3CDTF">2013-06-03T01:43:08Z</dcterms:modified>
</cp:coreProperties>
</file>